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Cosmic Octo Bold" charset="1" panose="00000800000000000000"/>
      <p:regular r:id="rId17"/>
    </p:embeddedFont>
    <p:embeddedFont>
      <p:font typeface="Space Mono" charset="1" panose="02000509040000020004"/>
      <p:regular r:id="rId18"/>
    </p:embeddedFont>
    <p:embeddedFont>
      <p:font typeface="Cosmic Octo Medium" charset="1" panose="00000600000000000000"/>
      <p:regular r:id="rId19"/>
    </p:embeddedFont>
    <p:embeddedFont>
      <p:font typeface="Meteoritika" charset="1" panose="00000000000000000000"/>
      <p:regular r:id="rId20"/>
    </p:embeddedFont>
    <p:embeddedFont>
      <p:font typeface="Space Mono Bold" charset="1" panose="02000809030000020004"/>
      <p:regular r:id="rId21"/>
    </p:embeddedFont>
    <p:embeddedFont>
      <p:font typeface="Poppins Bold" charset="1" panose="00000800000000000000"/>
      <p:regular r:id="rId22"/>
    </p:embeddedFont>
    <p:embeddedFont>
      <p:font typeface="Model" charset="1" panose="00000000000000000000"/>
      <p:regular r:id="rId23"/>
    </p:embeddedFont>
    <p:embeddedFont>
      <p:font typeface="Roboto" charset="1" panose="02000000000000000000"/>
      <p:regular r:id="rId24"/>
    </p:embeddedFont>
    <p:embeddedFont>
      <p:font typeface="Sports World" charset="1" panose="02000503020000020004"/>
      <p:regular r:id="rId25"/>
    </p:embeddedFont>
    <p:embeddedFont>
      <p:font typeface="Poppins" charset="1" panose="00000500000000000000"/>
      <p:regular r:id="rId26"/>
    </p:embeddedFont>
    <p:embeddedFont>
      <p:font typeface="Gagalin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jpe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jpeg" Type="http://schemas.openxmlformats.org/officeDocument/2006/relationships/image"/><Relationship Id="rId6" Target="../media/image31.jpeg" Type="http://schemas.openxmlformats.org/officeDocument/2006/relationships/image"/><Relationship Id="rId7" Target="../media/image3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3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1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016" y="5732622"/>
            <a:ext cx="18728032" cy="6367531"/>
          </a:xfrm>
          <a:custGeom>
            <a:avLst/>
            <a:gdLst/>
            <a:ahLst/>
            <a:cxnLst/>
            <a:rect r="r" b="b" t="t" l="l"/>
            <a:pathLst>
              <a:path h="6367531" w="18728032">
                <a:moveTo>
                  <a:pt x="0" y="0"/>
                </a:moveTo>
                <a:lnTo>
                  <a:pt x="18728032" y="0"/>
                </a:lnTo>
                <a:lnTo>
                  <a:pt x="18728032" y="6367531"/>
                </a:lnTo>
                <a:lnTo>
                  <a:pt x="0" y="63675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05178" y="4151550"/>
            <a:ext cx="7721941" cy="4647204"/>
          </a:xfrm>
          <a:custGeom>
            <a:avLst/>
            <a:gdLst/>
            <a:ahLst/>
            <a:cxnLst/>
            <a:rect r="r" b="b" t="t" l="l"/>
            <a:pathLst>
              <a:path h="4647204" w="7721941">
                <a:moveTo>
                  <a:pt x="0" y="0"/>
                </a:moveTo>
                <a:lnTo>
                  <a:pt x="7721941" y="0"/>
                </a:lnTo>
                <a:lnTo>
                  <a:pt x="7721941" y="4647205"/>
                </a:lnTo>
                <a:lnTo>
                  <a:pt x="0" y="4647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22070" y="-1301409"/>
            <a:ext cx="5502986" cy="5452959"/>
          </a:xfrm>
          <a:custGeom>
            <a:avLst/>
            <a:gdLst/>
            <a:ahLst/>
            <a:cxnLst/>
            <a:rect r="r" b="b" t="t" l="l"/>
            <a:pathLst>
              <a:path h="5452959" w="5502986">
                <a:moveTo>
                  <a:pt x="0" y="0"/>
                </a:moveTo>
                <a:lnTo>
                  <a:pt x="5502987" y="0"/>
                </a:lnTo>
                <a:lnTo>
                  <a:pt x="5502987" y="5452959"/>
                </a:lnTo>
                <a:lnTo>
                  <a:pt x="0" y="54529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624866"/>
            <a:ext cx="13493370" cy="1638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78"/>
              </a:lnSpc>
            </a:pPr>
            <a:r>
              <a:rPr lang="en-US" sz="11007" b="true">
                <a:solidFill>
                  <a:srgbClr val="FDC965"/>
                </a:solidFill>
                <a:latin typeface="Cosmic Octo Bold"/>
                <a:ea typeface="Cosmic Octo Bold"/>
                <a:cs typeface="Cosmic Octo Bold"/>
                <a:sym typeface="Cosmic Octo Bold"/>
              </a:rPr>
              <a:t>5h</a:t>
            </a:r>
            <a:r>
              <a:rPr lang="en-US" sz="11007" b="true">
                <a:solidFill>
                  <a:srgbClr val="FDC965"/>
                </a:solidFill>
                <a:latin typeface="Cosmic Octo Bold"/>
                <a:ea typeface="Cosmic Octo Bold"/>
                <a:cs typeface="Cosmic Octo Bold"/>
                <a:sym typeface="Cosmic Octo Bold"/>
              </a:rPr>
              <a:t>azam rover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187176"/>
            <a:ext cx="14766149" cy="1303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5"/>
              </a:lnSpc>
            </a:pPr>
            <a:r>
              <a:rPr lang="en-US" sz="3746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Жасанды интеллект технологияларын қолдану арқылы</a:t>
            </a:r>
          </a:p>
          <a:p>
            <a:pPr algn="l">
              <a:lnSpc>
                <a:spcPts val="5245"/>
              </a:lnSpc>
            </a:pPr>
            <a:r>
              <a:rPr lang="en-US" sz="3746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марсоходтың автономды қозғалу жүйесін әзірлеу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E24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5834" y="2823206"/>
            <a:ext cx="18513834" cy="7674877"/>
          </a:xfrm>
          <a:custGeom>
            <a:avLst/>
            <a:gdLst/>
            <a:ahLst/>
            <a:cxnLst/>
            <a:rect r="r" b="b" t="t" l="l"/>
            <a:pathLst>
              <a:path h="7674877" w="18513834">
                <a:moveTo>
                  <a:pt x="0" y="0"/>
                </a:moveTo>
                <a:lnTo>
                  <a:pt x="18513834" y="0"/>
                </a:lnTo>
                <a:lnTo>
                  <a:pt x="18513834" y="7674876"/>
                </a:lnTo>
                <a:lnTo>
                  <a:pt x="0" y="7674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783" r="0" b="-276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368346"/>
            <a:ext cx="6993788" cy="7415004"/>
            <a:chOff x="0" y="0"/>
            <a:chExt cx="1841985" cy="195292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1985" cy="1952923"/>
            </a:xfrm>
            <a:custGeom>
              <a:avLst/>
              <a:gdLst/>
              <a:ahLst/>
              <a:cxnLst/>
              <a:rect r="r" b="b" t="t" l="l"/>
              <a:pathLst>
                <a:path h="1952923" w="1841985">
                  <a:moveTo>
                    <a:pt x="56456" y="0"/>
                  </a:moveTo>
                  <a:lnTo>
                    <a:pt x="1785530" y="0"/>
                  </a:lnTo>
                  <a:cubicBezTo>
                    <a:pt x="1800503" y="0"/>
                    <a:pt x="1814862" y="5948"/>
                    <a:pt x="1825450" y="16535"/>
                  </a:cubicBezTo>
                  <a:cubicBezTo>
                    <a:pt x="1836038" y="27123"/>
                    <a:pt x="1841985" y="41483"/>
                    <a:pt x="1841985" y="56456"/>
                  </a:cubicBezTo>
                  <a:lnTo>
                    <a:pt x="1841985" y="1896467"/>
                  </a:lnTo>
                  <a:cubicBezTo>
                    <a:pt x="1841985" y="1927647"/>
                    <a:pt x="1816709" y="1952923"/>
                    <a:pt x="1785530" y="1952923"/>
                  </a:cubicBezTo>
                  <a:lnTo>
                    <a:pt x="56456" y="1952923"/>
                  </a:lnTo>
                  <a:cubicBezTo>
                    <a:pt x="25276" y="1952923"/>
                    <a:pt x="0" y="1927647"/>
                    <a:pt x="0" y="1896467"/>
                  </a:cubicBezTo>
                  <a:lnTo>
                    <a:pt x="0" y="56456"/>
                  </a:lnTo>
                  <a:cubicBezTo>
                    <a:pt x="0" y="25276"/>
                    <a:pt x="25276" y="0"/>
                    <a:pt x="56456" y="0"/>
                  </a:cubicBezTo>
                  <a:close/>
                </a:path>
              </a:pathLst>
            </a:custGeom>
            <a:solidFill>
              <a:srgbClr val="FFFFFF">
                <a:alpha val="76863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41985" cy="2000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28575"/>
            <a:ext cx="7665930" cy="135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17"/>
              </a:lnSpc>
            </a:pPr>
            <a:r>
              <a:rPr lang="en-US" sz="9073" b="true">
                <a:solidFill>
                  <a:srgbClr val="FFA858"/>
                </a:solidFill>
                <a:latin typeface="Poppins Bold"/>
                <a:ea typeface="Poppins Bold"/>
                <a:cs typeface="Poppins Bold"/>
                <a:sym typeface="Poppins Bold"/>
              </a:rPr>
              <a:t>3D МОДЕЛЬ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6011" y="2794631"/>
            <a:ext cx="6239165" cy="1038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Бұл 3D модель – біздің марсоходтың механикалық негізі болып табылады.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Модель Autodesk Fusion 360 бағдарламасында жобаланған.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Негізгі ерекшеліктері: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6 доңғалақты жүріс жүйесі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Роботтың тұрақтылығын арттырады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Құмды, тасты және тегіс емес жерлерден өте алады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Rocker-Bogie типті аспа жүйесі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Әр доңғалақ жер бедеріне бейімделеді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Роботтың аударылып кетуін азайтады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NASA марсоходтарында қолданылатын принцип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Модульдік шасси конструкциясы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Электроника мен аккумуляторды оңай орналастыруға болады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Құрылымды өзгерту және жаңарту ыңғайлы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Қорғаныш панельдері мен тірек элементтері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Электрондық бөлшектерді механикалық зақымданудан қорғайды</a:t>
            </a:r>
          </a:p>
          <a:p>
            <a:pPr algn="l">
              <a:lnSpc>
                <a:spcPts val="244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→ Корпус қаттылығын арттырады</a:t>
            </a: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</a:p>
          <a:p>
            <a:pPr algn="l">
              <a:lnSpc>
                <a:spcPts val="244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1850188" y="4443674"/>
            <a:ext cx="5409112" cy="4243654"/>
            <a:chOff x="0" y="0"/>
            <a:chExt cx="1424622" cy="1117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24622" cy="1117670"/>
            </a:xfrm>
            <a:custGeom>
              <a:avLst/>
              <a:gdLst/>
              <a:ahLst/>
              <a:cxnLst/>
              <a:rect r="r" b="b" t="t" l="l"/>
              <a:pathLst>
                <a:path h="1117670" w="1424622">
                  <a:moveTo>
                    <a:pt x="72995" y="0"/>
                  </a:moveTo>
                  <a:lnTo>
                    <a:pt x="1351627" y="0"/>
                  </a:lnTo>
                  <a:cubicBezTo>
                    <a:pt x="1391941" y="0"/>
                    <a:pt x="1424622" y="32681"/>
                    <a:pt x="1424622" y="72995"/>
                  </a:cubicBezTo>
                  <a:lnTo>
                    <a:pt x="1424622" y="1044675"/>
                  </a:lnTo>
                  <a:cubicBezTo>
                    <a:pt x="1424622" y="1064035"/>
                    <a:pt x="1416932" y="1082601"/>
                    <a:pt x="1403242" y="1096290"/>
                  </a:cubicBezTo>
                  <a:cubicBezTo>
                    <a:pt x="1389553" y="1109980"/>
                    <a:pt x="1370987" y="1117670"/>
                    <a:pt x="1351627" y="1117670"/>
                  </a:cubicBezTo>
                  <a:lnTo>
                    <a:pt x="72995" y="1117670"/>
                  </a:lnTo>
                  <a:cubicBezTo>
                    <a:pt x="53635" y="1117670"/>
                    <a:pt x="35069" y="1109980"/>
                    <a:pt x="21380" y="1096290"/>
                  </a:cubicBezTo>
                  <a:cubicBezTo>
                    <a:pt x="7691" y="1082601"/>
                    <a:pt x="0" y="1064035"/>
                    <a:pt x="0" y="1044675"/>
                  </a:cubicBezTo>
                  <a:lnTo>
                    <a:pt x="0" y="72995"/>
                  </a:lnTo>
                  <a:cubicBezTo>
                    <a:pt x="0" y="53635"/>
                    <a:pt x="7691" y="35069"/>
                    <a:pt x="21380" y="21380"/>
                  </a:cubicBezTo>
                  <a:cubicBezTo>
                    <a:pt x="35069" y="7691"/>
                    <a:pt x="53635" y="0"/>
                    <a:pt x="72995" y="0"/>
                  </a:cubicBez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424622" cy="1165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012930" y="3452663"/>
            <a:ext cx="5246370" cy="524637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-24000">
              <a:off x="-2591" y="-2591"/>
              <a:ext cx="817982" cy="817982"/>
            </a:xfrm>
            <a:custGeom>
              <a:avLst/>
              <a:gdLst/>
              <a:ahLst/>
              <a:cxnLst/>
              <a:rect r="r" b="b" t="t" l="l"/>
              <a:pathLst>
                <a:path h="817982" w="817982">
                  <a:moveTo>
                    <a:pt x="39378" y="1"/>
                  </a:moveTo>
                  <a:lnTo>
                    <a:pt x="784279" y="5201"/>
                  </a:lnTo>
                  <a:cubicBezTo>
                    <a:pt x="803023" y="5332"/>
                    <a:pt x="818112" y="20633"/>
                    <a:pt x="817981" y="39378"/>
                  </a:cubicBezTo>
                  <a:lnTo>
                    <a:pt x="812781" y="784279"/>
                  </a:lnTo>
                  <a:cubicBezTo>
                    <a:pt x="812650" y="803023"/>
                    <a:pt x="797349" y="818112"/>
                    <a:pt x="778604" y="817981"/>
                  </a:cubicBezTo>
                  <a:lnTo>
                    <a:pt x="33703" y="812781"/>
                  </a:lnTo>
                  <a:cubicBezTo>
                    <a:pt x="14959" y="812650"/>
                    <a:pt x="-130" y="797349"/>
                    <a:pt x="1" y="778604"/>
                  </a:cubicBezTo>
                  <a:lnTo>
                    <a:pt x="5201" y="33703"/>
                  </a:lnTo>
                  <a:cubicBezTo>
                    <a:pt x="5332" y="14959"/>
                    <a:pt x="20633" y="-130"/>
                    <a:pt x="39378" y="1"/>
                  </a:cubicBezTo>
                  <a:close/>
                </a:path>
              </a:pathLst>
            </a:custGeom>
            <a:blipFill>
              <a:blip r:embed="rId3"/>
              <a:stretch>
                <a:fillRect l="-109136" t="-32495" r="-83677" b="-27088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0E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36583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440032" y="7483185"/>
            <a:ext cx="18728032" cy="6367531"/>
          </a:xfrm>
          <a:custGeom>
            <a:avLst/>
            <a:gdLst/>
            <a:ahLst/>
            <a:cxnLst/>
            <a:rect r="r" b="b" t="t" l="l"/>
            <a:pathLst>
              <a:path h="6367531" w="18728032">
                <a:moveTo>
                  <a:pt x="18728032" y="0"/>
                </a:moveTo>
                <a:lnTo>
                  <a:pt x="0" y="0"/>
                </a:lnTo>
                <a:lnTo>
                  <a:pt x="0" y="6367530"/>
                </a:lnTo>
                <a:lnTo>
                  <a:pt x="18728032" y="6367530"/>
                </a:lnTo>
                <a:lnTo>
                  <a:pt x="187280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8529" y="3264492"/>
            <a:ext cx="9326804" cy="5556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Space Mono"/>
                <a:ea typeface="Space Mono"/>
                <a:cs typeface="Space Mono"/>
                <a:sym typeface="Space Mono"/>
              </a:rPr>
              <a:t>Осы ғылыми жоба барысында жасанды интеллект технологияларын 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Space Mono"/>
                <a:ea typeface="Space Mono"/>
                <a:cs typeface="Space Mono"/>
                <a:sym typeface="Space Mono"/>
              </a:rPr>
              <a:t>қолдану арқылы марсоходтың автономды қозғалу жүйесін зерттеу 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Space Mono"/>
                <a:ea typeface="Space Mono"/>
                <a:cs typeface="Space Mono"/>
                <a:sym typeface="Space Mono"/>
              </a:rPr>
              <a:t>жүргізілді. Зерттеу жұмысының мақсаты мен міндеттері толық 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Space Mono"/>
                <a:ea typeface="Space Mono"/>
                <a:cs typeface="Space Mono"/>
                <a:sym typeface="Space Mono"/>
              </a:rPr>
              <a:t>орындалып, марсоходтардың автономды жұмыс принциптері, басқару 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Space Mono"/>
                <a:ea typeface="Space Mono"/>
                <a:cs typeface="Space Mono"/>
                <a:sym typeface="Space Mono"/>
              </a:rPr>
              <a:t>жүйесі және сенсорлық технологиялары теориялық тұрғыдан 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Space Mono"/>
                <a:ea typeface="Space Mono"/>
                <a:cs typeface="Space Mono"/>
                <a:sym typeface="Space Mono"/>
              </a:rPr>
              <a:t>қарастырылды.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Space Mono"/>
                <a:ea typeface="Space Mono"/>
                <a:cs typeface="Space Mono"/>
                <a:sym typeface="Space Mono"/>
              </a:rPr>
              <a:t>Зерттеу нәтижесінде анықталғандай, автономды қозғалу жүйесі 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Space Mono"/>
                <a:ea typeface="Space Mono"/>
                <a:cs typeface="Space Mono"/>
                <a:sym typeface="Space Mono"/>
              </a:rPr>
              <a:t>марсоходтардың дербес жұмыс істеуін қамтамасыз етеді. Жасанды 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Space Mono"/>
                <a:ea typeface="Space Mono"/>
                <a:cs typeface="Space Mono"/>
                <a:sym typeface="Space Mono"/>
              </a:rPr>
              <a:t>интеллект элементтері қозғалысты тиімді басқаруға, кедергілерді 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Space Mono"/>
                <a:ea typeface="Space Mono"/>
                <a:cs typeface="Space Mono"/>
                <a:sym typeface="Space Mono"/>
              </a:rPr>
              <a:t>айналып өтуге және қоршаған ортаға бейімделуге мүмкіндік береді.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249608" y="5143500"/>
            <a:ext cx="9515245" cy="5726447"/>
          </a:xfrm>
          <a:custGeom>
            <a:avLst/>
            <a:gdLst/>
            <a:ahLst/>
            <a:cxnLst/>
            <a:rect r="r" b="b" t="t" l="l"/>
            <a:pathLst>
              <a:path h="5726447" w="9515245">
                <a:moveTo>
                  <a:pt x="0" y="0"/>
                </a:moveTo>
                <a:lnTo>
                  <a:pt x="9515245" y="0"/>
                </a:lnTo>
                <a:lnTo>
                  <a:pt x="9515245" y="5726447"/>
                </a:lnTo>
                <a:lnTo>
                  <a:pt x="0" y="57264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699329"/>
            <a:ext cx="3334951" cy="1967621"/>
          </a:xfrm>
          <a:custGeom>
            <a:avLst/>
            <a:gdLst/>
            <a:ahLst/>
            <a:cxnLst/>
            <a:rect r="r" b="b" t="t" l="l"/>
            <a:pathLst>
              <a:path h="1967621" w="3334951">
                <a:moveTo>
                  <a:pt x="0" y="0"/>
                </a:moveTo>
                <a:lnTo>
                  <a:pt x="3334951" y="0"/>
                </a:lnTo>
                <a:lnTo>
                  <a:pt x="3334951" y="1967621"/>
                </a:lnTo>
                <a:lnTo>
                  <a:pt x="0" y="19676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57275"/>
            <a:ext cx="10328634" cy="155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68"/>
              </a:lnSpc>
            </a:pPr>
            <a:r>
              <a:rPr lang="en-US" sz="10400">
                <a:solidFill>
                  <a:srgbClr val="FDC965"/>
                </a:solidFill>
                <a:latin typeface="Gagalin"/>
                <a:ea typeface="Gagalin"/>
                <a:cs typeface="Gagalin"/>
                <a:sym typeface="Gagalin"/>
              </a:rPr>
              <a:t>ҚОРЫТЫНДЫ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1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97668" y="-295226"/>
            <a:ext cx="9117282" cy="10877452"/>
          </a:xfrm>
          <a:custGeom>
            <a:avLst/>
            <a:gdLst/>
            <a:ahLst/>
            <a:cxnLst/>
            <a:rect r="r" b="b" t="t" l="l"/>
            <a:pathLst>
              <a:path h="10877452" w="9117282">
                <a:moveTo>
                  <a:pt x="0" y="0"/>
                </a:moveTo>
                <a:lnTo>
                  <a:pt x="9117282" y="0"/>
                </a:lnTo>
                <a:lnTo>
                  <a:pt x="9117282" y="10877452"/>
                </a:lnTo>
                <a:lnTo>
                  <a:pt x="0" y="10877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23223" y="2611423"/>
            <a:ext cx="2984924" cy="3218527"/>
          </a:xfrm>
          <a:custGeom>
            <a:avLst/>
            <a:gdLst/>
            <a:ahLst/>
            <a:cxnLst/>
            <a:rect r="r" b="b" t="t" l="l"/>
            <a:pathLst>
              <a:path h="3218527" w="2984924">
                <a:moveTo>
                  <a:pt x="0" y="0"/>
                </a:moveTo>
                <a:lnTo>
                  <a:pt x="2984924" y="0"/>
                </a:lnTo>
                <a:lnTo>
                  <a:pt x="2984924" y="3218527"/>
                </a:lnTo>
                <a:lnTo>
                  <a:pt x="0" y="3218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91" t="0" r="-756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206197"/>
            <a:ext cx="11985656" cy="1405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50"/>
              </a:lnSpc>
            </a:pPr>
            <a:r>
              <a:rPr lang="en-US" sz="9359" b="true">
                <a:solidFill>
                  <a:srgbClr val="FDC965"/>
                </a:solidFill>
                <a:latin typeface="Cosmic Octo Bold"/>
                <a:ea typeface="Cosmic Octo Bold"/>
                <a:cs typeface="Cosmic Octo Bold"/>
                <a:sym typeface="Cosmic Octo Bold"/>
              </a:rPr>
              <a:t>НЕ СЕБЕПТІ МАРС?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1710" y="3260725"/>
            <a:ext cx="9945958" cy="599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Марс планетасын зерттеу қазіргі ғылым мен техника саласындағы ең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маңызды бағыттардың бірі болып табылады. Бұл бағыт адамзат үшін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ғарыш кеңістігін игеру, жаңа технологияларды енгізу және планеталық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зерттеулерде ғылыми жаңалықтар жасау мүмкіндігін береді. Марс пен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Жер арасындағы қашықтық шамамен 225 миллион километрді құрайды,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сондықтан байланыс сигналы кешігіп жетеді. Бұл жағдай марсоходтарды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қашықтан басқаруды қиындатады және олардың толық автономды жұмыс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істеуін талап етеді. Сол себептен автономды басқару жүйелерін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дамыту және жасанды интеллект технологияларын қолдану қазіргі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заманғы робототехника мен ғарыштық зерттеулер үшін өзекті болып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отыр асындағы қашықтық шамамен 225 миллион километрді құрайды, 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сондықтан байланыс сигналы кешігіп жетеді. Бұл жағдай марсоходтарды 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қашықтан басқаруды қиындатады және олардың толық автономды жұмыс 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істеуін талап етеді. Сол себептен автономды басқару жүйелерін 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дамыту және жасанды интеллект технологияларын қолдану қазіргі 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заманғы робототехника мен ғарыштық зерттеулер үшін өзекті болып 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DEBC6"/>
                </a:solidFill>
                <a:latin typeface="Cosmic Octo Medium"/>
                <a:ea typeface="Cosmic Octo Medium"/>
                <a:cs typeface="Cosmic Octo Medium"/>
                <a:sym typeface="Cosmic Octo Medium"/>
              </a:rPr>
              <a:t>отыр.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362" y="0"/>
            <a:ext cx="20279093" cy="10287000"/>
          </a:xfrm>
          <a:custGeom>
            <a:avLst/>
            <a:gdLst/>
            <a:ahLst/>
            <a:cxnLst/>
            <a:rect r="r" b="b" t="t" l="l"/>
            <a:pathLst>
              <a:path h="10287000" w="20279093">
                <a:moveTo>
                  <a:pt x="0" y="0"/>
                </a:moveTo>
                <a:lnTo>
                  <a:pt x="20279093" y="0"/>
                </a:lnTo>
                <a:lnTo>
                  <a:pt x="2027909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</a:blip>
            <a:stretch>
              <a:fillRect l="-727" t="0" r="-72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29650" y="1589943"/>
            <a:ext cx="1028700" cy="1028700"/>
          </a:xfrm>
          <a:custGeom>
            <a:avLst/>
            <a:gdLst/>
            <a:ahLst/>
            <a:cxnLst/>
            <a:rect r="r" b="b" t="t" l="l"/>
            <a:pathLst>
              <a:path h="1028700" w="1028700">
                <a:moveTo>
                  <a:pt x="0" y="0"/>
                </a:moveTo>
                <a:lnTo>
                  <a:pt x="1028700" y="0"/>
                </a:lnTo>
                <a:lnTo>
                  <a:pt x="1028700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766398" y="2104293"/>
            <a:ext cx="5492902" cy="3859679"/>
            <a:chOff x="0" y="0"/>
            <a:chExt cx="4572000" cy="32125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3" y="1427"/>
              <a:ext cx="4572008" cy="3208321"/>
            </a:xfrm>
            <a:custGeom>
              <a:avLst/>
              <a:gdLst/>
              <a:ahLst/>
              <a:cxnLst/>
              <a:rect r="r" b="b" t="t" l="l"/>
              <a:pathLst>
                <a:path h="3208321" w="4572008">
                  <a:moveTo>
                    <a:pt x="3717604" y="2372225"/>
                  </a:moveTo>
                  <a:cubicBezTo>
                    <a:pt x="3736273" y="2362890"/>
                    <a:pt x="3754729" y="2353130"/>
                    <a:pt x="3772925" y="2342860"/>
                  </a:cubicBezTo>
                  <a:cubicBezTo>
                    <a:pt x="4305134" y="2042463"/>
                    <a:pt x="4752899" y="1398799"/>
                    <a:pt x="4498854" y="775844"/>
                  </a:cubicBezTo>
                  <a:cubicBezTo>
                    <a:pt x="4375243" y="472735"/>
                    <a:pt x="4083378" y="236532"/>
                    <a:pt x="3757150" y="209717"/>
                  </a:cubicBezTo>
                  <a:cubicBezTo>
                    <a:pt x="3375338" y="178333"/>
                    <a:pt x="3016128" y="416938"/>
                    <a:pt x="2633030" y="418107"/>
                  </a:cubicBezTo>
                  <a:cubicBezTo>
                    <a:pt x="2110075" y="419705"/>
                    <a:pt x="1657095" y="-16762"/>
                    <a:pt x="1134423" y="498"/>
                  </a:cubicBezTo>
                  <a:cubicBezTo>
                    <a:pt x="885221" y="8728"/>
                    <a:pt x="646013" y="124275"/>
                    <a:pt x="464749" y="295495"/>
                  </a:cubicBezTo>
                  <a:cubicBezTo>
                    <a:pt x="283485" y="466715"/>
                    <a:pt x="157304" y="690515"/>
                    <a:pt x="77096" y="926613"/>
                  </a:cubicBezTo>
                  <a:cubicBezTo>
                    <a:pt x="-7759" y="1176386"/>
                    <a:pt x="-40872" y="1460320"/>
                    <a:pt x="73728" y="1697919"/>
                  </a:cubicBezTo>
                  <a:cubicBezTo>
                    <a:pt x="185055" y="1928736"/>
                    <a:pt x="415087" y="2076718"/>
                    <a:pt x="643231" y="2193405"/>
                  </a:cubicBezTo>
                  <a:cubicBezTo>
                    <a:pt x="871375" y="2310092"/>
                    <a:pt x="1114784" y="2411767"/>
                    <a:pt x="1295107" y="2593842"/>
                  </a:cubicBezTo>
                  <a:cubicBezTo>
                    <a:pt x="1485861" y="2786449"/>
                    <a:pt x="1605677" y="3067057"/>
                    <a:pt x="1856525" y="3169804"/>
                  </a:cubicBezTo>
                  <a:cubicBezTo>
                    <a:pt x="2054806" y="3251019"/>
                    <a:pt x="2285776" y="3194317"/>
                    <a:pt x="2471773" y="3087937"/>
                  </a:cubicBezTo>
                  <a:cubicBezTo>
                    <a:pt x="2657762" y="2981560"/>
                    <a:pt x="2813010" y="2829772"/>
                    <a:pt x="2985349" y="2702459"/>
                  </a:cubicBezTo>
                  <a:cubicBezTo>
                    <a:pt x="3202961" y="2541702"/>
                    <a:pt x="3477923" y="2492054"/>
                    <a:pt x="3717604" y="2372225"/>
                  </a:cubicBezTo>
                  <a:close/>
                </a:path>
              </a:pathLst>
            </a:custGeom>
            <a:blipFill>
              <a:blip r:embed="rId5">
                <a:alphaModFix amt="97000"/>
              </a:blip>
              <a:stretch>
                <a:fillRect l="0" t="-56945" r="0" b="-5694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2000" cy="3212592"/>
            </a:xfrm>
            <a:custGeom>
              <a:avLst/>
              <a:gdLst/>
              <a:ahLst/>
              <a:cxnLst/>
              <a:rect r="r" b="b" t="t" l="l"/>
              <a:pathLst>
                <a:path h="3212592" w="4572000">
                  <a:moveTo>
                    <a:pt x="4572000" y="3212592"/>
                  </a:moveTo>
                  <a:lnTo>
                    <a:pt x="0" y="3212592"/>
                  </a:lnTo>
                  <a:lnTo>
                    <a:pt x="0" y="0"/>
                  </a:lnTo>
                  <a:lnTo>
                    <a:pt x="4572000" y="0"/>
                  </a:lnTo>
                  <a:lnTo>
                    <a:pt x="4572000" y="3212592"/>
                  </a:lnTo>
                  <a:close/>
                </a:path>
              </a:pathLst>
            </a:custGeom>
            <a:blipFill>
              <a:blip r:embed="rId6">
                <a:alphaModFix amt="97000"/>
              </a:blip>
              <a:stretch>
                <a:fillRect l="-11" t="0" r="-1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63917" y="3142119"/>
            <a:ext cx="10432335" cy="653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51"/>
              </a:lnSpc>
            </a:pPr>
            <a:r>
              <a:rPr lang="en-US" sz="2322" spc="25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Space Mono"/>
                <a:ea typeface="Space Mono"/>
                <a:cs typeface="Space Mono"/>
                <a:sym typeface="Space Mono"/>
              </a:rPr>
              <a:t>Марсоходтар – басқа планеталардың бетін зерттеуге арналған </a:t>
            </a:r>
          </a:p>
          <a:p>
            <a:pPr algn="just">
              <a:lnSpc>
                <a:spcPts val="3251"/>
              </a:lnSpc>
            </a:pPr>
            <a:r>
              <a:rPr lang="en-US" sz="2322" spc="25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Space Mono"/>
                <a:ea typeface="Space Mono"/>
                <a:cs typeface="Space Mono"/>
                <a:sym typeface="Space Mono"/>
              </a:rPr>
              <a:t>автоматтандырылған роботтық құрылғылар. Олар ғарыштық </a:t>
            </a:r>
          </a:p>
          <a:p>
            <a:pPr algn="just">
              <a:lnSpc>
                <a:spcPts val="3251"/>
              </a:lnSpc>
            </a:pPr>
            <a:r>
              <a:rPr lang="en-US" sz="2322" spc="25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Space Mono"/>
                <a:ea typeface="Space Mono"/>
                <a:cs typeface="Space Mono"/>
                <a:sym typeface="Space Mono"/>
              </a:rPr>
              <a:t>зерттеулерде маңызды рөл атқарады, себебі адам үшін қолжетімсіз </a:t>
            </a:r>
          </a:p>
          <a:p>
            <a:pPr algn="just">
              <a:lnSpc>
                <a:spcPts val="3251"/>
              </a:lnSpc>
            </a:pPr>
            <a:r>
              <a:rPr lang="en-US" sz="2322" spc="25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Space Mono"/>
                <a:ea typeface="Space Mono"/>
                <a:cs typeface="Space Mono"/>
                <a:sym typeface="Space Mono"/>
              </a:rPr>
              <a:t>немесе қауіпті ортада жұмыс істей алады. Марсоходтар Марс </a:t>
            </a:r>
          </a:p>
          <a:p>
            <a:pPr algn="just">
              <a:lnSpc>
                <a:spcPts val="3251"/>
              </a:lnSpc>
            </a:pPr>
            <a:r>
              <a:rPr lang="en-US" sz="2322" spc="25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Space Mono"/>
                <a:ea typeface="Space Mono"/>
                <a:cs typeface="Space Mono"/>
                <a:sym typeface="Space Mono"/>
              </a:rPr>
              <a:t>планетасының геологиялық құрылымын, климаттық жағдайын, топырақ </a:t>
            </a:r>
          </a:p>
          <a:p>
            <a:pPr algn="just">
              <a:lnSpc>
                <a:spcPts val="3251"/>
              </a:lnSpc>
            </a:pPr>
            <a:r>
              <a:rPr lang="en-US" sz="2322" spc="25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Space Mono"/>
                <a:ea typeface="Space Mono"/>
                <a:cs typeface="Space Mono"/>
                <a:sym typeface="Space Mono"/>
              </a:rPr>
              <a:t>құрамын және атмосфералық ерекшеліктерін зерттеуге мүмкіндік береді.</a:t>
            </a:r>
          </a:p>
          <a:p>
            <a:pPr algn="just">
              <a:lnSpc>
                <a:spcPts val="3251"/>
              </a:lnSpc>
            </a:pPr>
            <a:r>
              <a:rPr lang="en-US" sz="2322" spc="25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Space Mono"/>
                <a:ea typeface="Space Mono"/>
                <a:cs typeface="Space Mono"/>
                <a:sym typeface="Space Mono"/>
              </a:rPr>
              <a:t>Марсты зерттеу арқылы ғалымдар планеталардың пайда болу тарихын, </a:t>
            </a:r>
          </a:p>
          <a:p>
            <a:pPr algn="just">
              <a:lnSpc>
                <a:spcPts val="3251"/>
              </a:lnSpc>
            </a:pPr>
            <a:r>
              <a:rPr lang="en-US" sz="2322" spc="25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Space Mono"/>
                <a:ea typeface="Space Mono"/>
                <a:cs typeface="Space Mono"/>
                <a:sym typeface="Space Mono"/>
              </a:rPr>
              <a:t>климаттың өзгеру заңдылықтарын және болашақта тіршіліктің болуы </a:t>
            </a:r>
          </a:p>
          <a:p>
            <a:pPr algn="just">
              <a:lnSpc>
                <a:spcPts val="3251"/>
              </a:lnSpc>
            </a:pPr>
            <a:r>
              <a:rPr lang="en-US" sz="2322" spc="25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Space Mono"/>
                <a:ea typeface="Space Mono"/>
                <a:cs typeface="Space Mono"/>
                <a:sym typeface="Space Mono"/>
              </a:rPr>
              <a:t>мүмкіндігін анықтайды. Осы тұрғыдан алғанда, марсоходтар – заманауи </a:t>
            </a:r>
          </a:p>
          <a:p>
            <a:pPr algn="just">
              <a:lnSpc>
                <a:spcPts val="3251"/>
              </a:lnSpc>
            </a:pPr>
            <a:r>
              <a:rPr lang="en-US" sz="2322" spc="25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Space Mono"/>
                <a:ea typeface="Space Mono"/>
                <a:cs typeface="Space Mono"/>
                <a:sym typeface="Space Mono"/>
              </a:rPr>
              <a:t>ғылым мен техниканың маңызды жетістіктерінің бірі.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3917" y="357097"/>
            <a:ext cx="14916041" cy="2261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04"/>
              </a:lnSpc>
            </a:pPr>
            <a:r>
              <a:rPr lang="en-US" b="true" sz="7610" spc="-654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Cosmic Octo Bold"/>
                <a:ea typeface="Cosmic Octo Bold"/>
                <a:cs typeface="Cosmic Octo Bold"/>
                <a:sym typeface="Cosmic Octo Bold"/>
              </a:rPr>
              <a:t>Марсоходтар және олардың ғылыми маңызы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1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558612" y="3038824"/>
            <a:ext cx="12771803" cy="0"/>
          </a:xfrm>
          <a:prstGeom prst="line">
            <a:avLst/>
          </a:prstGeom>
          <a:ln cap="flat" w="38100">
            <a:solidFill>
              <a:srgbClr val="FDEBC6"/>
            </a:solidFill>
            <a:prstDash val="sysDash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781986" y="2851293"/>
            <a:ext cx="470312" cy="47031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09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558612" y="2851293"/>
            <a:ext cx="470312" cy="47031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09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095258" y="2822718"/>
            <a:ext cx="470312" cy="47031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09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007446" y="2851293"/>
            <a:ext cx="470312" cy="47031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909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863839" y="-2647950"/>
            <a:ext cx="7395533" cy="7374259"/>
          </a:xfrm>
          <a:custGeom>
            <a:avLst/>
            <a:gdLst/>
            <a:ahLst/>
            <a:cxnLst/>
            <a:rect r="r" b="b" t="t" l="l"/>
            <a:pathLst>
              <a:path h="7374259" w="7395533">
                <a:moveTo>
                  <a:pt x="0" y="0"/>
                </a:moveTo>
                <a:lnTo>
                  <a:pt x="7395533" y="0"/>
                </a:lnTo>
                <a:lnTo>
                  <a:pt x="7395533" y="7374259"/>
                </a:lnTo>
                <a:lnTo>
                  <a:pt x="0" y="73742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</a:blip>
            <a:stretch>
              <a:fillRect l="-169" t="0" r="-169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488503" y="8037199"/>
            <a:ext cx="3990807" cy="2354576"/>
          </a:xfrm>
          <a:custGeom>
            <a:avLst/>
            <a:gdLst/>
            <a:ahLst/>
            <a:cxnLst/>
            <a:rect r="r" b="b" t="t" l="l"/>
            <a:pathLst>
              <a:path h="2354576" w="3990807">
                <a:moveTo>
                  <a:pt x="0" y="0"/>
                </a:moveTo>
                <a:lnTo>
                  <a:pt x="3990807" y="0"/>
                </a:lnTo>
                <a:lnTo>
                  <a:pt x="3990807" y="2354576"/>
                </a:lnTo>
                <a:lnTo>
                  <a:pt x="0" y="235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697464" y="397217"/>
            <a:ext cx="16893073" cy="228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5"/>
              </a:lnSpc>
            </a:pPr>
            <a:r>
              <a:rPr lang="en-US" sz="7637">
                <a:solidFill>
                  <a:srgbClr val="FDC965"/>
                </a:solidFill>
                <a:latin typeface="Meteoritika"/>
                <a:ea typeface="Meteoritika"/>
                <a:cs typeface="Meteoritika"/>
                <a:sym typeface="Meteoritika"/>
              </a:rPr>
              <a:t>ЖОБАНЫҢ ЖАҢАШЫЛДЫҒЫ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1986" y="4678684"/>
            <a:ext cx="3913251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Марсоходтың 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қозғалысын басқару алгоритмдері жасанды интеллект негізінде 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әзірленеді, оның тиімділігі тәжірибе жүзінде дәлелденеді.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7464" y="3445430"/>
            <a:ext cx="4052929" cy="84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b="true" sz="2446" spc="-107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ЖАСАНДЫ ИНТЕЛЛЕКТТІ ПРАКТИКАЛЫҚ ҚОЛДАНУ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252074" y="4697734"/>
            <a:ext cx="3530135" cy="350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8"/>
              </a:lnSpc>
            </a:pPr>
            <a:r>
              <a:rPr lang="en-US" sz="1991" spc="-7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Жоба тек теориялық сипатқа емес, </a:t>
            </a:r>
          </a:p>
          <a:p>
            <a:pPr algn="l">
              <a:lnSpc>
                <a:spcPts val="2788"/>
              </a:lnSpc>
            </a:pPr>
            <a:r>
              <a:rPr lang="en-US" sz="1991" spc="-7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нақты тәжірибелік модель жасауға бағытталған. Марсоход </a:t>
            </a:r>
          </a:p>
          <a:p>
            <a:pPr algn="l">
              <a:lnSpc>
                <a:spcPts val="2788"/>
              </a:lnSpc>
            </a:pPr>
            <a:r>
              <a:rPr lang="en-US" sz="1991" spc="-7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сенсорлық жүйелер арқылы қоршаған ортаны бақылай алады және </a:t>
            </a:r>
          </a:p>
          <a:p>
            <a:pPr algn="l">
              <a:lnSpc>
                <a:spcPts val="2788"/>
              </a:lnSpc>
            </a:pPr>
            <a:r>
              <a:rPr lang="en-US" sz="1991" spc="-7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кедергілерден өту қабілетін көрсетеді.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30464" y="4678684"/>
            <a:ext cx="3725152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Жасанды интеллектке 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негізделген автономды басқару жүйесі болашақта нақты ғарыштық 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миссияларда қолданылуы мүмкін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36230" y="3445430"/>
            <a:ext cx="3407770" cy="84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b="true" sz="2446" spc="117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ТӘЖІРИБЕЛІК МОДЕЛЬ ҚҰРУ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77534" y="3445430"/>
            <a:ext cx="4052929" cy="84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b="true" sz="2446" spc="-107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БІЛІМ БЕРУ ЖӘНЕ ҒЫЛЫМИ ТӘЖІРИБЕ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477534" y="4688209"/>
            <a:ext cx="3663035" cy="351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5"/>
              </a:lnSpc>
            </a:pPr>
            <a:r>
              <a:rPr lang="en-US" sz="224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Жоба оқушылар мен жас </a:t>
            </a:r>
          </a:p>
          <a:p>
            <a:pPr algn="l">
              <a:lnSpc>
                <a:spcPts val="3145"/>
              </a:lnSpc>
            </a:pPr>
            <a:r>
              <a:rPr lang="en-US" sz="224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ғалымдарға робототехника мен жасанды интеллект саласында </a:t>
            </a:r>
          </a:p>
          <a:p>
            <a:pPr algn="l">
              <a:lnSpc>
                <a:spcPts val="3145"/>
              </a:lnSpc>
            </a:pPr>
            <a:r>
              <a:rPr lang="en-US" sz="224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практикалық дағдыларды дамытуға мүмкіндік береді.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530464" y="3445430"/>
            <a:ext cx="4052929" cy="84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5"/>
              </a:lnSpc>
            </a:pPr>
            <a:r>
              <a:rPr lang="en-US" b="true" sz="2446" spc="-107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ҒАРЫШТЫҚ ЗЕРТТЕУЛЕРГЕ ҚАТЫСЫ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9162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942560" cy="10535160"/>
          </a:xfrm>
          <a:custGeom>
            <a:avLst/>
            <a:gdLst/>
            <a:ahLst/>
            <a:cxnLst/>
            <a:rect r="r" b="b" t="t" l="l"/>
            <a:pathLst>
              <a:path h="10535160" w="17942560">
                <a:moveTo>
                  <a:pt x="0" y="0"/>
                </a:moveTo>
                <a:lnTo>
                  <a:pt x="17942560" y="0"/>
                </a:lnTo>
                <a:lnTo>
                  <a:pt x="17942560" y="10535160"/>
                </a:lnTo>
                <a:lnTo>
                  <a:pt x="0" y="1053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-4182" t="0" r="-4182" b="-153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64641" y="1264469"/>
            <a:ext cx="18832365" cy="9022531"/>
          </a:xfrm>
          <a:custGeom>
            <a:avLst/>
            <a:gdLst/>
            <a:ahLst/>
            <a:cxnLst/>
            <a:rect r="r" b="b" t="t" l="l"/>
            <a:pathLst>
              <a:path h="9022531" w="18832365">
                <a:moveTo>
                  <a:pt x="0" y="0"/>
                </a:moveTo>
                <a:lnTo>
                  <a:pt x="18832365" y="0"/>
                </a:lnTo>
                <a:lnTo>
                  <a:pt x="18832365" y="9022531"/>
                </a:lnTo>
                <a:lnTo>
                  <a:pt x="0" y="9022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704" r="0" b="-870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06213" y="2565833"/>
            <a:ext cx="9212633" cy="6689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8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Зерттеу жұмысының мақсатына жету үшін төмендегідей міндеттер қойылды:</a:t>
            </a:r>
          </a:p>
          <a:p>
            <a:pPr algn="l">
              <a:lnSpc>
                <a:spcPts val="2928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Марсоходтардың автономды қозғалу жүйесі туралы ғылыми әдебиеттерді талдау;</a:t>
            </a:r>
          </a:p>
          <a:p>
            <a:pPr algn="l">
              <a:lnSpc>
                <a:spcPts val="2928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Автономды қозғалу жүйесінің негізгі ұғымдары мен анықтамаларын қарастыру;</a:t>
            </a:r>
          </a:p>
          <a:p>
            <a:pPr algn="l">
              <a:lnSpc>
                <a:spcPts val="2928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Марсоходтардың басқару жүйесінің құрылымын теориялық тұрғыдан зерттеу;</a:t>
            </a:r>
          </a:p>
          <a:p>
            <a:pPr algn="l">
              <a:lnSpc>
                <a:spcPts val="2928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Сенсорлық жүйелердің автономды қозғалыстағы рөлін анықтау;</a:t>
            </a:r>
          </a:p>
          <a:p>
            <a:pPr algn="l">
              <a:lnSpc>
                <a:spcPts val="2928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Жасанды интеллекттің автономды басқару жүйесіндегі маңызын талдау;</a:t>
            </a:r>
          </a:p>
          <a:p>
            <a:pPr algn="l">
              <a:lnSpc>
                <a:spcPts val="2928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Автономды қозғалу алгоритмдерінің жұмыс принциптерін сипаттау;</a:t>
            </a:r>
          </a:p>
          <a:p>
            <a:pPr algn="l">
              <a:lnSpc>
                <a:spcPts val="2928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Марсоходтардың автономды қозғалу жүйесінің артықшылықтары мен шектеулерін анықтау;</a:t>
            </a:r>
          </a:p>
          <a:p>
            <a:pPr algn="l">
              <a:lnSpc>
                <a:spcPts val="2928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Автономды жүйелердің болашақ даму бағыттарын ғылыми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0925" y="526158"/>
            <a:ext cx="15260810" cy="1991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7"/>
              </a:lnSpc>
            </a:pPr>
            <a:r>
              <a:rPr lang="en-US" sz="7035" b="true">
                <a:solidFill>
                  <a:srgbClr val="FFA858"/>
                </a:solidFill>
                <a:latin typeface="Poppins Bold"/>
                <a:ea typeface="Poppins Bold"/>
                <a:cs typeface="Poppins Bold"/>
                <a:sym typeface="Poppins Bold"/>
              </a:rPr>
              <a:t>ЗЕРТТЕУДІҢ МІНДЕТТЕРІ</a:t>
            </a:r>
          </a:p>
          <a:p>
            <a:pPr algn="l">
              <a:lnSpc>
                <a:spcPts val="7457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130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04962"/>
            <a:ext cx="18288000" cy="7682038"/>
          </a:xfrm>
          <a:custGeom>
            <a:avLst/>
            <a:gdLst/>
            <a:ahLst/>
            <a:cxnLst/>
            <a:rect r="r" b="b" t="t" l="l"/>
            <a:pathLst>
              <a:path h="7682038" w="18288000">
                <a:moveTo>
                  <a:pt x="0" y="0"/>
                </a:moveTo>
                <a:lnTo>
                  <a:pt x="18288000" y="0"/>
                </a:lnTo>
                <a:lnTo>
                  <a:pt x="18288000" y="7682038"/>
                </a:lnTo>
                <a:lnTo>
                  <a:pt x="0" y="76820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-17916" r="0" b="-4069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64389" y="5143500"/>
            <a:ext cx="8281358" cy="8229600"/>
          </a:xfrm>
          <a:custGeom>
            <a:avLst/>
            <a:gdLst/>
            <a:ahLst/>
            <a:cxnLst/>
            <a:rect r="r" b="b" t="t" l="l"/>
            <a:pathLst>
              <a:path h="8229600" w="8281358">
                <a:moveTo>
                  <a:pt x="0" y="0"/>
                </a:moveTo>
                <a:lnTo>
                  <a:pt x="8281359" y="0"/>
                </a:lnTo>
                <a:lnTo>
                  <a:pt x="82813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15879" y="19050"/>
            <a:ext cx="15259066" cy="2585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8"/>
              </a:lnSpc>
            </a:pPr>
            <a:r>
              <a:rPr lang="en-US" sz="8716">
                <a:solidFill>
                  <a:srgbClr val="FDC965"/>
                </a:solidFill>
                <a:latin typeface="Model"/>
                <a:ea typeface="Model"/>
                <a:cs typeface="Model"/>
                <a:sym typeface="Model"/>
              </a:rPr>
              <a:t>МАҚСАТЫ МЕН МІНДЕТТЕРІ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5415" y="5105400"/>
            <a:ext cx="9230929" cy="4740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8"/>
              </a:lnSpc>
            </a:pPr>
          </a:p>
          <a:p>
            <a:pPr algn="l">
              <a:lnSpc>
                <a:spcPts val="3138"/>
              </a:lnSpc>
            </a:pPr>
            <a:r>
              <a:rPr lang="en-US" b="true" sz="2242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1. Жасанды интеллекттің робототехникадағы қолданылу салаларын </a:t>
            </a:r>
          </a:p>
          <a:p>
            <a:pPr algn="l">
              <a:lnSpc>
                <a:spcPts val="3138"/>
              </a:lnSpc>
            </a:pPr>
            <a:r>
              <a:rPr lang="en-US" b="true" sz="2242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талдау;</a:t>
            </a:r>
          </a:p>
          <a:p>
            <a:pPr algn="l">
              <a:lnSpc>
                <a:spcPts val="3138"/>
              </a:lnSpc>
            </a:pPr>
            <a:r>
              <a:rPr lang="en-US" b="true" sz="2242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2. Марсоходтың автономды қозғалу алгоритмін әзірлеу;</a:t>
            </a:r>
          </a:p>
          <a:p>
            <a:pPr algn="l">
              <a:lnSpc>
                <a:spcPts val="3138"/>
              </a:lnSpc>
            </a:pPr>
            <a:r>
              <a:rPr lang="en-US" b="true" sz="2242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3. Қозғалыс деректерін қабылдау және өңдеу жүйесін құру;</a:t>
            </a:r>
          </a:p>
          <a:p>
            <a:pPr algn="l">
              <a:lnSpc>
                <a:spcPts val="3138"/>
              </a:lnSpc>
            </a:pPr>
            <a:r>
              <a:rPr lang="en-US" b="true" sz="2242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4. Жасалған модельді тәжірибе жүзінде сынақтан өткізу;</a:t>
            </a:r>
          </a:p>
          <a:p>
            <a:pPr algn="l">
              <a:lnSpc>
                <a:spcPts val="3138"/>
              </a:lnSpc>
            </a:pPr>
            <a:r>
              <a:rPr lang="en-US" b="true" sz="2242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5. Марсоходтардың жұмыс істеу принциптерін зерттеу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8578" y="2528762"/>
            <a:ext cx="17010722" cy="126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5"/>
              </a:lnSpc>
            </a:pPr>
            <a:r>
              <a:rPr lang="en-US" sz="3597">
                <a:solidFill>
                  <a:srgbClr val="FDC965"/>
                </a:solidFill>
                <a:latin typeface="Roboto"/>
                <a:ea typeface="Roboto"/>
                <a:cs typeface="Roboto"/>
                <a:sym typeface="Roboto"/>
              </a:rPr>
              <a:t>Мақсаты: Марсоходтың автономды қозғалу жүйесін жасау және оны </a:t>
            </a:r>
          </a:p>
          <a:p>
            <a:pPr algn="ctr">
              <a:lnSpc>
                <a:spcPts val="5035"/>
              </a:lnSpc>
            </a:pPr>
            <a:r>
              <a:rPr lang="en-US" sz="3597">
                <a:solidFill>
                  <a:srgbClr val="FDC965"/>
                </a:solidFill>
                <a:latin typeface="Roboto"/>
                <a:ea typeface="Roboto"/>
                <a:cs typeface="Roboto"/>
                <a:sym typeface="Roboto"/>
              </a:rPr>
              <a:t>тәжірибелік түрде тексеру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415" y="4237355"/>
            <a:ext cx="4774988" cy="9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DC965"/>
                </a:solidFill>
                <a:latin typeface="Model"/>
                <a:ea typeface="Model"/>
                <a:cs typeface="Model"/>
                <a:sym typeface="Model"/>
              </a:rPr>
              <a:t>МІНДЕТТЕРІ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293343"/>
            <a:ext cx="18288000" cy="8229600"/>
          </a:xfrm>
          <a:custGeom>
            <a:avLst/>
            <a:gdLst/>
            <a:ahLst/>
            <a:cxnLst/>
            <a:rect r="r" b="b" t="t" l="l"/>
            <a:pathLst>
              <a:path h="8229600" w="18288000">
                <a:moveTo>
                  <a:pt x="0" y="0"/>
                </a:moveTo>
                <a:lnTo>
                  <a:pt x="18288000" y="0"/>
                </a:lnTo>
                <a:lnTo>
                  <a:pt x="18288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-60277" r="0" b="-60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41655" y="8012758"/>
            <a:ext cx="2482928" cy="1778397"/>
          </a:xfrm>
          <a:custGeom>
            <a:avLst/>
            <a:gdLst/>
            <a:ahLst/>
            <a:cxnLst/>
            <a:rect r="r" b="b" t="t" l="l"/>
            <a:pathLst>
              <a:path h="1778397" w="2482928">
                <a:moveTo>
                  <a:pt x="0" y="0"/>
                </a:moveTo>
                <a:lnTo>
                  <a:pt x="2482928" y="0"/>
                </a:lnTo>
                <a:lnTo>
                  <a:pt x="2482928" y="1778397"/>
                </a:lnTo>
                <a:lnTo>
                  <a:pt x="0" y="17783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65045" y="8652729"/>
            <a:ext cx="436148" cy="498455"/>
          </a:xfrm>
          <a:custGeom>
            <a:avLst/>
            <a:gdLst/>
            <a:ahLst/>
            <a:cxnLst/>
            <a:rect r="r" b="b" t="t" l="l"/>
            <a:pathLst>
              <a:path h="498455" w="436148">
                <a:moveTo>
                  <a:pt x="0" y="0"/>
                </a:moveTo>
                <a:lnTo>
                  <a:pt x="436148" y="0"/>
                </a:lnTo>
                <a:lnTo>
                  <a:pt x="436148" y="498455"/>
                </a:lnTo>
                <a:lnTo>
                  <a:pt x="0" y="4984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84192">
            <a:off x="5380299" y="4916441"/>
            <a:ext cx="2900901" cy="2284459"/>
          </a:xfrm>
          <a:custGeom>
            <a:avLst/>
            <a:gdLst/>
            <a:ahLst/>
            <a:cxnLst/>
            <a:rect r="r" b="b" t="t" l="l"/>
            <a:pathLst>
              <a:path h="2284459" w="2900901">
                <a:moveTo>
                  <a:pt x="0" y="0"/>
                </a:moveTo>
                <a:lnTo>
                  <a:pt x="2900900" y="0"/>
                </a:lnTo>
                <a:lnTo>
                  <a:pt x="2900900" y="2284459"/>
                </a:lnTo>
                <a:lnTo>
                  <a:pt x="0" y="22844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63281"/>
            <a:ext cx="16542814" cy="94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2"/>
              </a:lnSpc>
            </a:pPr>
            <a:r>
              <a:rPr lang="en-US" b="true" sz="6250">
                <a:solidFill>
                  <a:srgbClr val="DB9F75"/>
                </a:solidFill>
                <a:latin typeface="Cosmic Octo Bold"/>
                <a:ea typeface="Cosmic Octo Bold"/>
                <a:cs typeface="Cosmic Octo Bold"/>
                <a:sym typeface="Cosmic Octo Bold"/>
              </a:rPr>
              <a:t>PRODUCTS ЖӘНЕ МҮМКІНДІКТЕР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9957" y="3139769"/>
            <a:ext cx="5020342" cy="76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1"/>
              </a:lnSpc>
            </a:pPr>
            <a:r>
              <a:rPr lang="en-US" b="true" sz="4550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ӨНІМДЕР: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7106" y="4347481"/>
            <a:ext cx="5814549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6 доңғалақты жүріс жүйесі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→ Тастардан, құмнан және кедергілерден өте алады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2D LiDAR жүйесі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→ Айналаны сканерлеп, қашықтықты анықтайды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Камера модулі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→ Бейне түсіреді, объектілерді таниды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Raspberry Pi негізіндегі басқару жүйесі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→ Барлық есептеулерді орындайды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34381" y="1427444"/>
            <a:ext cx="13164425" cy="63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29"/>
              </a:lnSpc>
            </a:pPr>
            <a:r>
              <a:rPr lang="en-US" b="true" sz="3735">
                <a:solidFill>
                  <a:srgbClr val="DB9F7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XAZAM ROVER – АВТОНОМДЫ ЗЕРТТЕУ МАРСОХОДЫ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4751" y="3139769"/>
            <a:ext cx="5020342" cy="76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71"/>
              </a:lnSpc>
            </a:pPr>
            <a:r>
              <a:rPr lang="en-US" b="true" sz="4550">
                <a:solidFill>
                  <a:srgbClr val="FDC965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МҮМКІНДІКТЕР: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047648" y="4313055"/>
            <a:ext cx="5814549" cy="344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Қоршаған ортаның картасын құру (SLAM)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Кедергілерді анықтау және айналып өту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Қашықтан басқару режимі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Толық автономды режим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DC965"/>
                </a:solidFill>
                <a:latin typeface="Space Mono"/>
                <a:ea typeface="Space Mono"/>
                <a:cs typeface="Space Mono"/>
                <a:sym typeface="Space Mono"/>
              </a:rPr>
              <a:t>Бейне мен деректерді жазу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6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2214"/>
            <a:ext cx="18288000" cy="10174786"/>
          </a:xfrm>
          <a:custGeom>
            <a:avLst/>
            <a:gdLst/>
            <a:ahLst/>
            <a:cxnLst/>
            <a:rect r="r" b="b" t="t" l="l"/>
            <a:pathLst>
              <a:path h="10174786" w="18288000">
                <a:moveTo>
                  <a:pt x="0" y="0"/>
                </a:moveTo>
                <a:lnTo>
                  <a:pt x="18288000" y="0"/>
                </a:lnTo>
                <a:lnTo>
                  <a:pt x="18288000" y="10174786"/>
                </a:lnTo>
                <a:lnTo>
                  <a:pt x="0" y="101747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-21895" r="0" b="-218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0761">
            <a:off x="15346052" y="1057467"/>
            <a:ext cx="2473002" cy="2021679"/>
          </a:xfrm>
          <a:custGeom>
            <a:avLst/>
            <a:gdLst/>
            <a:ahLst/>
            <a:cxnLst/>
            <a:rect r="r" b="b" t="t" l="l"/>
            <a:pathLst>
              <a:path h="2021679" w="2473002">
                <a:moveTo>
                  <a:pt x="0" y="0"/>
                </a:moveTo>
                <a:lnTo>
                  <a:pt x="2473002" y="0"/>
                </a:lnTo>
                <a:lnTo>
                  <a:pt x="2473002" y="2021679"/>
                </a:lnTo>
                <a:lnTo>
                  <a:pt x="0" y="20216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111866" y="3538109"/>
            <a:ext cx="3210783" cy="321078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728" r="0" b="-11728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-556255" y="1000125"/>
            <a:ext cx="16230600" cy="113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0"/>
              </a:lnSpc>
            </a:pPr>
            <a:r>
              <a:rPr lang="en-US" sz="7299">
                <a:solidFill>
                  <a:srgbClr val="FDC965"/>
                </a:solidFill>
                <a:latin typeface="Sports World"/>
                <a:ea typeface="Sports World"/>
                <a:cs typeface="Sports World"/>
                <a:sym typeface="Sports World"/>
              </a:rPr>
              <a:t>ЖАСАНДЫ ИНТЕЛЛЕКТ (AI)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5208" y="2085213"/>
            <a:ext cx="11552188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ЖАСАНДЫ ИНТЕЛЛЕКТ - АҚЫЛДЫ НАВИГАЦИЯ ЖӘНЕ КӨРУ ЖҮЙЕСІ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254743"/>
            <a:ext cx="526368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DC965"/>
                </a:solidFill>
                <a:latin typeface="Sports World"/>
                <a:ea typeface="Sports World"/>
                <a:cs typeface="Sports World"/>
                <a:sym typeface="Sports World"/>
              </a:rPr>
              <a:t>ЖАСАНДЫ ИНТЕЛЛЕКТ НЕГІЗГІ МІНДЕТТЕРІ: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5208" y="4524833"/>
            <a:ext cx="3895791" cy="3339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Объектілерді тану (тас, қабырға, адам, кедергі)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Кедергілерді анықтау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Қауіпсіз маршрут табу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Қозғалысты жоспарлау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615052" y="3270731"/>
            <a:ext cx="4188316" cy="1128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DC965"/>
                </a:solidFill>
                <a:latin typeface="Sports World"/>
                <a:ea typeface="Sports World"/>
                <a:cs typeface="Sports World"/>
                <a:sym typeface="Sports World"/>
              </a:rPr>
              <a:t>ПРОГРАММАЛАУ ТІЛДЕРІ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15052" y="4534358"/>
            <a:ext cx="4795715" cy="5977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Python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→ Негізгі бағдарламалау тілі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→ Сенсорлармен жұмыс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→ ИИ алгоритмдері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ROS2 (Robot Operating System)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→ Роботтың барлық модульдерін біріктіреді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→ Навигация, карта жасау, байланыс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OpenCV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→ Камера бейнесін өңдеу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→ Объектілерді тану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→ Контурлар мен кедергілерді табу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SLAM алгоритмдері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→ Бір уақытта карта жасау және навигация</a:t>
            </a:r>
          </a:p>
          <a:p>
            <a:pPr algn="l">
              <a:lnSpc>
                <a:spcPts val="2837"/>
              </a:lnSpc>
            </a:pPr>
            <a:r>
              <a:rPr lang="en-US" sz="2026">
                <a:solidFill>
                  <a:srgbClr val="FDEBC6"/>
                </a:solidFill>
                <a:latin typeface="Space Mono"/>
                <a:ea typeface="Space Mono"/>
                <a:cs typeface="Space Mono"/>
                <a:sym typeface="Space Mono"/>
              </a:rPr>
              <a:t>→ LiDAR деректеріне негізделген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4977162" y="3538109"/>
            <a:ext cx="3210783" cy="321078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371771" y="6258906"/>
            <a:ext cx="3210783" cy="321078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0E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3098" y="22959"/>
            <a:ext cx="18631098" cy="10264041"/>
          </a:xfrm>
          <a:custGeom>
            <a:avLst/>
            <a:gdLst/>
            <a:ahLst/>
            <a:cxnLst/>
            <a:rect r="r" b="b" t="t" l="l"/>
            <a:pathLst>
              <a:path h="10264041" w="18631098">
                <a:moveTo>
                  <a:pt x="0" y="0"/>
                </a:moveTo>
                <a:lnTo>
                  <a:pt x="18631098" y="0"/>
                </a:lnTo>
                <a:lnTo>
                  <a:pt x="18631098" y="10264041"/>
                </a:lnTo>
                <a:lnTo>
                  <a:pt x="0" y="10264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8926" y="1614869"/>
            <a:ext cx="8375074" cy="8672131"/>
            <a:chOff x="0" y="0"/>
            <a:chExt cx="973139" cy="10076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73139" cy="1007655"/>
            </a:xfrm>
            <a:custGeom>
              <a:avLst/>
              <a:gdLst/>
              <a:ahLst/>
              <a:cxnLst/>
              <a:rect r="r" b="b" t="t" l="l"/>
              <a:pathLst>
                <a:path h="1007655" w="973139">
                  <a:moveTo>
                    <a:pt x="769939" y="0"/>
                  </a:moveTo>
                  <a:lnTo>
                    <a:pt x="0" y="0"/>
                  </a:lnTo>
                  <a:lnTo>
                    <a:pt x="203200" y="1007655"/>
                  </a:lnTo>
                  <a:lnTo>
                    <a:pt x="973139" y="1007655"/>
                  </a:lnTo>
                  <a:lnTo>
                    <a:pt x="769939" y="0"/>
                  </a:lnTo>
                  <a:close/>
                </a:path>
              </a:pathLst>
            </a:custGeom>
            <a:blipFill>
              <a:blip r:embed="rId3"/>
              <a:stretch>
                <a:fillRect l="-50775" t="0" r="-5077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0" y="452056"/>
            <a:ext cx="15469537" cy="1162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9"/>
              </a:lnSpc>
            </a:pPr>
            <a:r>
              <a:rPr lang="en-US" sz="7700">
                <a:solidFill>
                  <a:srgbClr val="FDEBC6"/>
                </a:solidFill>
                <a:latin typeface="Model"/>
                <a:ea typeface="Model"/>
                <a:cs typeface="Model"/>
                <a:sym typeface="Model"/>
              </a:rPr>
              <a:t>ШАССИ Rocker-Bogie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1922946"/>
            <a:ext cx="7599002" cy="60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1"/>
              </a:lnSpc>
            </a:pPr>
            <a:r>
              <a:rPr lang="en-US" sz="3458" b="true">
                <a:solidFill>
                  <a:srgbClr val="FDEBC6"/>
                </a:solidFill>
                <a:latin typeface="Space Mono Bold"/>
                <a:ea typeface="Space Mono Bold"/>
                <a:cs typeface="Space Mono Bold"/>
                <a:sym typeface="Space Mono Bold"/>
              </a:rPr>
              <a:t>Rocker-Bogie шасси — бұл кедір-бұдыр жермен жүруге арналған арнайы жүріс жүйесі. Көбіне марсоходтарда қолданылады. Қарапайым тілмен айтқанда, бұл жүйе роботтың тастардан, шұңқырлардан, кедергілерден аударылмай өтуіне көмектеседі.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DAHCOMN4qUE</dc:identifier>
  <dcterms:modified xsi:type="dcterms:W3CDTF">2011-08-01T06:04:30Z</dcterms:modified>
  <cp:revision>1</cp:revision>
  <dc:title>Жасанды интеллект технологияларын қолдану арқылы марсоходтың автономды қозғалу жүйесін әзірлеу</dc:title>
</cp:coreProperties>
</file>